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164A"/>
    <a:srgbClr val="FA8F00"/>
    <a:srgbClr val="5DF0FF"/>
    <a:srgbClr val="FF4747"/>
    <a:srgbClr val="A2023F"/>
    <a:srgbClr val="C23E47"/>
    <a:srgbClr val="5EEC3C"/>
    <a:srgbClr val="5B4101"/>
    <a:srgbClr val="956B01"/>
    <a:srgbClr val="FE7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5D8B5-37A6-4033-B0C0-20C172C5E8D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5CBA9-D5A5-4EEF-B0CE-8C151881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66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044700"/>
            <a:ext cx="8246070" cy="1221639"/>
          </a:xfrm>
          <a:noFill/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76200" dist="38100" dir="3000000" algn="ctr" rotWithShape="0">
                    <a:schemeClr val="tx1">
                      <a:alpha val="41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877159"/>
            <a:ext cx="8246070" cy="1374345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73929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1"/>
            <a:ext cx="8246070" cy="3359506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9540" y="433880"/>
            <a:ext cx="5955495" cy="572644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9540" y="1198559"/>
            <a:ext cx="5955495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1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2941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60930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2941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60930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PREHRANA MLADIH</a:t>
            </a:r>
            <a:br>
              <a:rPr lang="hr-HR" dirty="0" smtClean="0"/>
            </a:br>
            <a:r>
              <a:rPr lang="hr-HR" dirty="0" smtClean="0"/>
              <a:t>SPORTAŠA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PREHRANA POSLIJE TRENINGA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p</a:t>
            </a:r>
            <a:r>
              <a:rPr lang="hr-HR" sz="2400" dirty="0" smtClean="0"/>
              <a:t>rehrana </a:t>
            </a:r>
            <a:r>
              <a:rPr lang="hr-HR" sz="2400" dirty="0"/>
              <a:t>nakon treninga je bitna u oporavku za napore koji predstoje idući </a:t>
            </a:r>
            <a:r>
              <a:rPr lang="hr-HR" sz="2400" dirty="0" smtClean="0"/>
              <a:t>dan</a:t>
            </a:r>
          </a:p>
          <a:p>
            <a:r>
              <a:rPr lang="hr-HR" sz="2400" dirty="0"/>
              <a:t>p</a:t>
            </a:r>
            <a:r>
              <a:rPr lang="hr-HR" sz="2400" dirty="0" smtClean="0"/>
              <a:t>otrebno </a:t>
            </a:r>
            <a:r>
              <a:rPr lang="hr-HR" sz="2400" dirty="0"/>
              <a:t>je nadoknaditi ugljikohidrate i </a:t>
            </a:r>
            <a:r>
              <a:rPr lang="hr-HR" sz="2400" dirty="0" smtClean="0"/>
              <a:t>proteine</a:t>
            </a:r>
          </a:p>
          <a:p>
            <a:r>
              <a:rPr lang="hr-HR" sz="2400" dirty="0"/>
              <a:t>u</a:t>
            </a:r>
            <a:r>
              <a:rPr lang="hr-HR" sz="2400" dirty="0" smtClean="0"/>
              <a:t>gljikohidrate </a:t>
            </a:r>
            <a:r>
              <a:rPr lang="hr-HR" sz="2400" dirty="0"/>
              <a:t>bi trebalo nadoknaditi najkasnije dva sata nakon treninga kako bi se obnovile rezerve </a:t>
            </a:r>
            <a:r>
              <a:rPr lang="hr-HR" sz="2400" dirty="0" smtClean="0"/>
              <a:t>glikogena</a:t>
            </a:r>
            <a:endParaRPr lang="hr-HR" sz="2400" dirty="0"/>
          </a:p>
          <a:p>
            <a:r>
              <a:rPr lang="hr-HR" sz="2200" dirty="0" smtClean="0"/>
              <a:t>proteinima </a:t>
            </a:r>
            <a:r>
              <a:rPr lang="hr-HR" sz="2200" dirty="0"/>
              <a:t>također moramo razmišljati nakon </a:t>
            </a:r>
            <a:r>
              <a:rPr lang="hr-HR" sz="2200" dirty="0" smtClean="0"/>
              <a:t>treninga</a:t>
            </a:r>
          </a:p>
          <a:p>
            <a:r>
              <a:rPr lang="hr-HR" sz="2200" dirty="0"/>
              <a:t>i</a:t>
            </a:r>
            <a:r>
              <a:rPr lang="hr-HR" sz="2200" dirty="0" smtClean="0"/>
              <a:t>straživanja </a:t>
            </a:r>
            <a:r>
              <a:rPr lang="hr-HR" sz="2200" dirty="0"/>
              <a:t>su pokazala da aminokiseline (koje su sastavni dio proteina) mogu zaustaviti propadanje važnih tkiva nakon </a:t>
            </a:r>
            <a:r>
              <a:rPr lang="hr-HR" sz="2200" dirty="0" smtClean="0"/>
              <a:t>treninga</a:t>
            </a:r>
            <a:endParaRPr lang="hr-HR" sz="22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870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 smtClean="0"/>
              <a:t>jogurt</a:t>
            </a:r>
            <a:r>
              <a:rPr lang="hr-HR" sz="2000" dirty="0"/>
              <a:t>, mlijeko, sir, čak i kvalitetan sladoled pružaju mogućnost brze i istovremene  nadoknade ugljikohidrata i proteina nakon </a:t>
            </a:r>
            <a:r>
              <a:rPr lang="hr-HR" sz="2000" dirty="0" smtClean="0"/>
              <a:t>treninga</a:t>
            </a:r>
          </a:p>
          <a:p>
            <a:r>
              <a:rPr lang="hr-HR" sz="2000" dirty="0" smtClean="0"/>
              <a:t>s </a:t>
            </a:r>
            <a:r>
              <a:rPr lang="hr-HR" sz="2000" dirty="0"/>
              <a:t>druge strane meso, riba i slične namirnice će puno bolje nadoknađivati </a:t>
            </a:r>
            <a:r>
              <a:rPr lang="hr-HR" sz="2000" dirty="0" smtClean="0"/>
              <a:t>proteine</a:t>
            </a:r>
          </a:p>
          <a:p>
            <a:pPr marL="0" indent="0">
              <a:buNone/>
            </a:pPr>
            <a:endParaRPr lang="hr-HR" sz="20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998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TEKUĆINA I NJEZIN ZNAČAJ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000" dirty="0" smtClean="0"/>
              <a:t>dehidracija </a:t>
            </a:r>
            <a:r>
              <a:rPr lang="hr-HR" sz="2000" dirty="0"/>
              <a:t>od 1-2% znači prerani </a:t>
            </a:r>
            <a:r>
              <a:rPr lang="hr-HR" sz="2000" dirty="0" smtClean="0"/>
              <a:t>umor</a:t>
            </a:r>
          </a:p>
          <a:p>
            <a:r>
              <a:rPr lang="hr-HR" sz="2000" dirty="0"/>
              <a:t>r</a:t>
            </a:r>
            <a:r>
              <a:rPr lang="hr-HR" sz="2000" dirty="0" smtClean="0"/>
              <a:t>ješenje </a:t>
            </a:r>
            <a:r>
              <a:rPr lang="hr-HR" sz="2000" dirty="0"/>
              <a:t>je dovoljan unos vode ili sportskih </a:t>
            </a:r>
            <a:r>
              <a:rPr lang="hr-HR" sz="2000" dirty="0" smtClean="0"/>
              <a:t>napitaka</a:t>
            </a:r>
          </a:p>
          <a:p>
            <a:r>
              <a:rPr lang="hr-HR" sz="2000" dirty="0"/>
              <a:t>n</a:t>
            </a:r>
            <a:r>
              <a:rPr lang="hr-HR" sz="2000" dirty="0" smtClean="0"/>
              <a:t>edostatak </a:t>
            </a:r>
            <a:r>
              <a:rPr lang="hr-HR" sz="2000" dirty="0"/>
              <a:t>vode u organizmu znači: </a:t>
            </a:r>
            <a:r>
              <a:rPr lang="hr-HR" sz="2000" dirty="0" smtClean="0"/>
              <a:t>1.  nemogućnost </a:t>
            </a:r>
            <a:r>
              <a:rPr lang="hr-HR" sz="2000" dirty="0"/>
              <a:t>razgradnje </a:t>
            </a:r>
            <a:endParaRPr lang="hr-HR" sz="2000" dirty="0" smtClean="0"/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                                                                    ugljikohidrata </a:t>
            </a:r>
            <a:r>
              <a:rPr lang="hr-HR" sz="2000" dirty="0"/>
              <a:t>(nema energije</a:t>
            </a:r>
            <a:r>
              <a:rPr lang="hr-HR" sz="2000" dirty="0" smtClean="0"/>
              <a:t>)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                                                               2.  znojenje </a:t>
            </a:r>
            <a:r>
              <a:rPr lang="hr-HR" sz="2000" dirty="0"/>
              <a:t>se </a:t>
            </a:r>
            <a:r>
              <a:rPr lang="hr-HR" sz="2000" dirty="0" smtClean="0"/>
              <a:t>smanjuje 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                                                               3.  povećava </a:t>
            </a:r>
            <a:r>
              <a:rPr lang="hr-HR" sz="2000" dirty="0"/>
              <a:t>se temperatura tijela </a:t>
            </a:r>
            <a:r>
              <a:rPr lang="hr-HR" sz="2000" dirty="0" smtClean="0"/>
              <a:t>      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                                                                    (</a:t>
            </a:r>
            <a:r>
              <a:rPr lang="hr-HR" sz="2000" dirty="0"/>
              <a:t>prijetnja toplotnog udara</a:t>
            </a:r>
            <a:r>
              <a:rPr lang="hr-HR" sz="2000" dirty="0" smtClean="0"/>
              <a:t>)</a:t>
            </a:r>
            <a:endParaRPr lang="hr-HR" sz="2000" dirty="0"/>
          </a:p>
          <a:p>
            <a:r>
              <a:rPr lang="hr-HR" sz="1900" dirty="0"/>
              <a:t>t</a:t>
            </a:r>
            <a:r>
              <a:rPr lang="hr-HR" sz="1900" dirty="0" smtClean="0"/>
              <a:t>ekućinu treba </a:t>
            </a:r>
            <a:r>
              <a:rPr lang="hr-HR" sz="1900" dirty="0"/>
              <a:t>uzimati: prije treninga, za vrijeme treninga, poslije </a:t>
            </a:r>
            <a:r>
              <a:rPr lang="hr-HR" sz="1900" dirty="0" smtClean="0"/>
              <a:t>treninga</a:t>
            </a:r>
            <a:endParaRPr lang="hr-HR" sz="1900" dirty="0"/>
          </a:p>
          <a:p>
            <a:pPr marL="0" indent="0">
              <a:buNone/>
            </a:pPr>
            <a:r>
              <a:rPr lang="hr-HR" sz="2600" dirty="0"/>
              <a:t> 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89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DODACI PREHRANI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8965" y="1350111"/>
            <a:ext cx="8551479" cy="3359506"/>
          </a:xfrm>
        </p:spPr>
        <p:txBody>
          <a:bodyPr>
            <a:normAutofit/>
          </a:bodyPr>
          <a:lstStyle/>
          <a:p>
            <a:r>
              <a:rPr lang="hr-HR" sz="2000" dirty="0"/>
              <a:t>p</a:t>
            </a:r>
            <a:r>
              <a:rPr lang="hr-HR" sz="2000" dirty="0" smtClean="0"/>
              <a:t>roteini </a:t>
            </a:r>
            <a:r>
              <a:rPr lang="hr-HR" sz="2000" dirty="0"/>
              <a:t>i ugljikohidrati se mogu i piti a ne samo jesti! </a:t>
            </a:r>
            <a:endParaRPr lang="hr-HR" sz="2000" dirty="0" smtClean="0"/>
          </a:p>
          <a:p>
            <a:r>
              <a:rPr lang="hr-HR" sz="2000" dirty="0" smtClean="0"/>
              <a:t>dodaci </a:t>
            </a:r>
            <a:r>
              <a:rPr lang="hr-HR" sz="2000" dirty="0"/>
              <a:t>prehrani ne mogu zamijeniti </a:t>
            </a:r>
            <a:r>
              <a:rPr lang="hr-HR" sz="2000" dirty="0" smtClean="0"/>
              <a:t>obroke (zato </a:t>
            </a:r>
            <a:r>
              <a:rPr lang="hr-HR" sz="2000" dirty="0"/>
              <a:t>se i zovu dodaci </a:t>
            </a:r>
            <a:r>
              <a:rPr lang="hr-HR" sz="2000" dirty="0" smtClean="0"/>
              <a:t>prehrani) </a:t>
            </a:r>
          </a:p>
          <a:p>
            <a:r>
              <a:rPr lang="hr-HR" sz="2000" dirty="0"/>
              <a:t>r</a:t>
            </a:r>
            <a:r>
              <a:rPr lang="hr-HR" sz="2000" dirty="0" smtClean="0"/>
              <a:t>azlog </a:t>
            </a:r>
            <a:r>
              <a:rPr lang="hr-HR" sz="2000" dirty="0"/>
              <a:t>uzimanja takvih preparata su: </a:t>
            </a:r>
            <a:r>
              <a:rPr lang="hr-HR" sz="2000" dirty="0" smtClean="0"/>
              <a:t>1. nedostatak apetita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                                                               2. </a:t>
            </a:r>
            <a:r>
              <a:rPr lang="hr-HR" sz="2000" dirty="0"/>
              <a:t>loš dnevni raspored dnevnih </a:t>
            </a:r>
            <a:endParaRPr lang="hr-HR" sz="2000" dirty="0" smtClean="0"/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                                                                   obaveza </a:t>
            </a:r>
            <a:r>
              <a:rPr lang="hr-HR" sz="2000" dirty="0"/>
              <a:t>sportaša i samim time </a:t>
            </a:r>
            <a:r>
              <a:rPr lang="hr-HR" sz="2000" dirty="0" smtClean="0"/>
              <a:t>                    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                                                                   nemogućnost </a:t>
            </a:r>
            <a:r>
              <a:rPr lang="hr-HR" sz="2000" dirty="0"/>
              <a:t>uzimanja traženih pet </a:t>
            </a:r>
            <a:r>
              <a:rPr lang="hr-HR" sz="2000" dirty="0" smtClean="0"/>
              <a:t> 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                                                                   obroka dnevno</a:t>
            </a:r>
          </a:p>
          <a:p>
            <a:r>
              <a:rPr lang="hr-HR" sz="2000" dirty="0"/>
              <a:t>d</a:t>
            </a:r>
            <a:r>
              <a:rPr lang="hr-HR" sz="2000" dirty="0" smtClean="0"/>
              <a:t>obar </a:t>
            </a:r>
            <a:r>
              <a:rPr lang="hr-HR" sz="2000" dirty="0"/>
              <a:t>izbor dodataka prehrani su različiti pripravci koji se jednostavno miješaju s mlijekom ili sokovima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98496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VITAMINI I MINERALI (</a:t>
            </a:r>
            <a:r>
              <a:rPr lang="hr-HR" dirty="0" err="1" smtClean="0"/>
              <a:t>mikronutrijenti</a:t>
            </a:r>
            <a:r>
              <a:rPr lang="hr-HR" dirty="0"/>
              <a:t>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55" y="1350111"/>
            <a:ext cx="8856889" cy="3359506"/>
          </a:xfrm>
        </p:spPr>
        <p:txBody>
          <a:bodyPr>
            <a:normAutofit fontScale="92500"/>
          </a:bodyPr>
          <a:lstStyle/>
          <a:p>
            <a:r>
              <a:rPr lang="hr-HR" sz="2400" dirty="0"/>
              <a:t>n</a:t>
            </a:r>
            <a:r>
              <a:rPr lang="hr-HR" sz="2400" dirty="0" smtClean="0"/>
              <a:t>e </a:t>
            </a:r>
            <a:r>
              <a:rPr lang="hr-HR" sz="2400" dirty="0"/>
              <a:t>osiguravaju energiju, ali su neophodni za funkcioniranje </a:t>
            </a:r>
            <a:r>
              <a:rPr lang="hr-HR" sz="2400" dirty="0" smtClean="0"/>
              <a:t>organizma</a:t>
            </a:r>
            <a:endParaRPr lang="hr-HR" sz="2400" dirty="0"/>
          </a:p>
          <a:p>
            <a:r>
              <a:rPr lang="hr-HR" sz="2400" dirty="0"/>
              <a:t>p</a:t>
            </a:r>
            <a:r>
              <a:rPr lang="hr-HR" sz="2400" dirty="0" smtClean="0"/>
              <a:t>rimjer </a:t>
            </a:r>
            <a:r>
              <a:rPr lang="hr-HR" sz="2400" dirty="0"/>
              <a:t>Vitamina A: </a:t>
            </a:r>
            <a:r>
              <a:rPr lang="hr-HR" sz="2400" dirty="0" smtClean="0"/>
              <a:t>1. </a:t>
            </a:r>
            <a:r>
              <a:rPr lang="hr-HR" sz="2400" dirty="0"/>
              <a:t>v</a:t>
            </a:r>
            <a:r>
              <a:rPr lang="hr-HR" sz="2400" dirty="0" smtClean="0"/>
              <a:t>ažan </a:t>
            </a:r>
            <a:r>
              <a:rPr lang="hr-HR" sz="2400" dirty="0"/>
              <a:t>je za kontrolu rasta i razvoja epitelnog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                                              tkiva </a:t>
            </a:r>
            <a:r>
              <a:rPr lang="hr-HR" sz="2400" dirty="0"/>
              <a:t>tj. za diferencijaciju te sudjeluje u stvaranju </a:t>
            </a:r>
            <a:r>
              <a:rPr lang="hr-HR" sz="2400" dirty="0" smtClean="0"/>
              <a:t>              </a:t>
            </a:r>
          </a:p>
          <a:p>
            <a:pPr marL="0" indent="0">
              <a:buNone/>
            </a:pPr>
            <a:r>
              <a:rPr lang="hr-HR" sz="2400" dirty="0" smtClean="0"/>
              <a:t>                                              vidnog pigmenta 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                     2. njegovi </a:t>
            </a:r>
            <a:r>
              <a:rPr lang="hr-HR" sz="2400" dirty="0"/>
              <a:t>nedostaci nose razne poremećaje</a:t>
            </a:r>
            <a:r>
              <a:rPr lang="hr-HR" sz="2400" dirty="0" smtClean="0"/>
              <a:t>,  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                         od noćnog sljepila </a:t>
            </a:r>
            <a:r>
              <a:rPr lang="hr-HR" sz="2400" dirty="0"/>
              <a:t>do određenih dermatoloških </a:t>
            </a:r>
            <a:r>
              <a:rPr lang="hr-HR" sz="2400" dirty="0" smtClean="0"/>
              <a:t>     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                         problema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91813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197405"/>
            <a:ext cx="9144000" cy="36649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dirty="0"/>
              <a:t>primjer kalija: </a:t>
            </a:r>
            <a:r>
              <a:rPr lang="hr-HR" sz="2400" dirty="0" smtClean="0"/>
              <a:t>1. kalij </a:t>
            </a:r>
            <a:r>
              <a:rPr lang="hr-HR" sz="2400" dirty="0"/>
              <a:t>je mineralna sol (elektrolit</a:t>
            </a:r>
            <a:r>
              <a:rPr lang="hr-HR" sz="2400" dirty="0" smtClean="0"/>
              <a:t>)</a:t>
            </a:r>
          </a:p>
          <a:p>
            <a:pPr marL="0" indent="0">
              <a:buNone/>
            </a:pPr>
            <a:r>
              <a:rPr lang="hr-HR" sz="2400" dirty="0" smtClean="0"/>
              <a:t>                          2.esencijalan je </a:t>
            </a:r>
            <a:r>
              <a:rPr lang="hr-HR" sz="2400" dirty="0"/>
              <a:t>za ravnotežu pH razine u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         tjelesnim tekućinama</a:t>
            </a:r>
          </a:p>
          <a:p>
            <a:pPr marL="0" indent="0">
              <a:buNone/>
            </a:pPr>
            <a:r>
              <a:rPr lang="hr-HR" sz="2400" dirty="0" smtClean="0"/>
              <a:t>                          3. ima </a:t>
            </a:r>
            <a:r>
              <a:rPr lang="hr-HR" sz="2400" dirty="0"/>
              <a:t>važnu ulogu u reguliranju krvnog tlaka,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         očuvanju </a:t>
            </a:r>
            <a:r>
              <a:rPr lang="hr-HR" sz="2400" dirty="0"/>
              <a:t>koštane mase, radu živčanog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         sistema</a:t>
            </a:r>
            <a:r>
              <a:rPr lang="hr-HR" sz="2400" dirty="0"/>
              <a:t>, srca, bubrega, te mišićnih i adrenalnih </a:t>
            </a:r>
            <a:r>
              <a:rPr lang="hr-HR" sz="2400" dirty="0" smtClean="0"/>
              <a:t>funkcija </a:t>
            </a:r>
          </a:p>
          <a:p>
            <a:pPr marL="0" indent="0">
              <a:buNone/>
            </a:pPr>
            <a:r>
              <a:rPr lang="hr-HR" sz="2400" dirty="0" smtClean="0"/>
              <a:t>                          4. nizak </a:t>
            </a:r>
            <a:r>
              <a:rPr lang="hr-HR" sz="2400" dirty="0"/>
              <a:t>unos kalija može uzrokovati manjak kalija u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         organizmu </a:t>
            </a:r>
            <a:r>
              <a:rPr lang="hr-HR" sz="2400" dirty="0"/>
              <a:t>i tako dovesti do cijelog niza zdravstvenih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          problema</a:t>
            </a:r>
          </a:p>
        </p:txBody>
      </p:sp>
    </p:spTree>
    <p:extLst>
      <p:ext uri="{BB962C8B-B14F-4D97-AF65-F5344CB8AC3E}">
        <p14:creationId xmlns:p14="http://schemas.microsoft.com/office/powerpoint/2010/main" val="170917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vlakna: </a:t>
            </a:r>
            <a:r>
              <a:rPr lang="hr-HR" sz="2400" dirty="0" smtClean="0"/>
              <a:t>1. nisu </a:t>
            </a:r>
            <a:r>
              <a:rPr lang="hr-HR" sz="2400" dirty="0"/>
              <a:t>hranjiva tvar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                   2. neophodna </a:t>
            </a:r>
            <a:r>
              <a:rPr lang="hr-HR" sz="2400" dirty="0"/>
              <a:t>u održavanju prehrambene ravnoteže i </a:t>
            </a:r>
            <a:r>
              <a:rPr lang="hr-HR" sz="2400" dirty="0" smtClean="0"/>
              <a:t> 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    zdravog probavnog </a:t>
            </a:r>
            <a:r>
              <a:rPr lang="hr-HR" sz="2400" dirty="0"/>
              <a:t>sustava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3. preporučeni </a:t>
            </a:r>
            <a:r>
              <a:rPr lang="hr-HR" sz="2400" dirty="0"/>
              <a:t>unos je 25g </a:t>
            </a:r>
            <a:r>
              <a:rPr lang="hr-HR" sz="2400" dirty="0" smtClean="0"/>
              <a:t>dnevno</a:t>
            </a:r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768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 PREHRANI MLADIH SPORTAŠA BITNO JE: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sz="3300" dirty="0" smtClean="0"/>
              <a:t>mogućoj </a:t>
            </a:r>
            <a:r>
              <a:rPr lang="hr-HR" sz="3300" dirty="0"/>
              <a:t>netoleranciji sportaša na određene hranjive </a:t>
            </a:r>
            <a:r>
              <a:rPr lang="hr-HR" sz="3300" dirty="0" smtClean="0"/>
              <a:t>tvari</a:t>
            </a:r>
            <a:endParaRPr lang="hr-HR" sz="3300" dirty="0"/>
          </a:p>
          <a:p>
            <a:r>
              <a:rPr lang="hr-HR" sz="3300" dirty="0" smtClean="0"/>
              <a:t>da </a:t>
            </a:r>
            <a:r>
              <a:rPr lang="hr-HR" sz="3300" dirty="0"/>
              <a:t>je mliječni šećer teško probavljiv djeci (stoga ne treba pretjerivati s mlijekom), bolje koristiti jogurte i </a:t>
            </a:r>
            <a:r>
              <a:rPr lang="hr-HR" sz="3300" dirty="0" err="1"/>
              <a:t>probiotike</a:t>
            </a:r>
            <a:r>
              <a:rPr lang="hr-HR" sz="3300" dirty="0"/>
              <a:t> (zbog regulacije bakterijskog miljea crijeva</a:t>
            </a:r>
            <a:r>
              <a:rPr lang="hr-HR" sz="3300" dirty="0" smtClean="0"/>
              <a:t>)</a:t>
            </a:r>
            <a:endParaRPr lang="hr-HR" sz="3300" dirty="0"/>
          </a:p>
          <a:p>
            <a:r>
              <a:rPr lang="hr-HR" sz="3300" dirty="0" err="1" smtClean="0"/>
              <a:t>glikemijskom</a:t>
            </a:r>
            <a:r>
              <a:rPr lang="hr-HR" sz="3300" dirty="0" smtClean="0"/>
              <a:t> </a:t>
            </a:r>
            <a:r>
              <a:rPr lang="hr-HR" sz="3300" dirty="0"/>
              <a:t>indeksu (</a:t>
            </a:r>
            <a:r>
              <a:rPr lang="hr-HR" sz="3300" dirty="0" err="1"/>
              <a:t>glikemijski</a:t>
            </a:r>
            <a:r>
              <a:rPr lang="hr-HR" sz="3300" dirty="0"/>
              <a:t> indeks je mjerilo vrijednosti ugljikohidrata - prema utjecaju na razinu glukoze u krvi) </a:t>
            </a:r>
            <a:r>
              <a:rPr lang="hr-HR" sz="3300" dirty="0" smtClean="0"/>
              <a:t>namirnica</a:t>
            </a:r>
            <a:endParaRPr lang="hr-HR" sz="3300" dirty="0"/>
          </a:p>
          <a:p>
            <a:r>
              <a:rPr lang="hr-HR" sz="3300" dirty="0" smtClean="0"/>
              <a:t>sokovima </a:t>
            </a:r>
            <a:r>
              <a:rPr lang="hr-HR" sz="3300" dirty="0"/>
              <a:t>koji su puni aditiva i često nemaju nutritivne </a:t>
            </a:r>
            <a:r>
              <a:rPr lang="hr-HR" sz="3300" dirty="0" smtClean="0"/>
              <a:t>vrijednosti</a:t>
            </a:r>
            <a:endParaRPr lang="hr-HR" sz="3300" dirty="0"/>
          </a:p>
          <a:p>
            <a:r>
              <a:rPr lang="hr-HR" sz="3300" dirty="0" smtClean="0"/>
              <a:t>korištenju </a:t>
            </a:r>
            <a:r>
              <a:rPr lang="hr-HR" sz="3300" dirty="0"/>
              <a:t>namaza za doručak (izbjegavati zbog velike količine zasićenih masnih kiselina</a:t>
            </a:r>
            <a:r>
              <a:rPr lang="hr-HR" sz="3300" dirty="0" smtClean="0"/>
              <a:t>)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555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96261" y="1808225"/>
            <a:ext cx="8574392" cy="2014253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hr-HR" sz="6000" b="1" dirty="0" smtClean="0">
                <a:solidFill>
                  <a:schemeClr val="bg1"/>
                </a:solidFill>
              </a:rPr>
              <a:t>! Na </a:t>
            </a:r>
            <a:r>
              <a:rPr lang="hr-HR" sz="6000" b="1" dirty="0">
                <a:solidFill>
                  <a:schemeClr val="bg1"/>
                </a:solidFill>
              </a:rPr>
              <a:t>kraju je dobro reći da treba jesti sve, svježe pripremljeno i  bez pretjerivanja, te jesti hranu vlastitog podneblja (izbjegavati egzotiku</a:t>
            </a:r>
            <a:r>
              <a:rPr lang="hr-HR" sz="6000" b="1" dirty="0" smtClean="0">
                <a:solidFill>
                  <a:schemeClr val="bg1"/>
                </a:solidFill>
              </a:rPr>
              <a:t>) !</a:t>
            </a:r>
            <a:endParaRPr lang="hr-HR" sz="6000" b="1" dirty="0">
              <a:solidFill>
                <a:schemeClr val="bg1"/>
              </a:solidFill>
            </a:endParaRPr>
          </a:p>
          <a:p>
            <a:pPr algn="ctr"/>
            <a:r>
              <a:rPr lang="hr-HR" sz="6000" dirty="0"/>
              <a:t> 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4061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Izradio: </a:t>
            </a:r>
            <a:r>
              <a:rPr lang="hr-HR" sz="2400" dirty="0"/>
              <a:t>Dario Varga, prof. mentor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0731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ENERGETSKA FUNKCIJA HRANE: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energetska </a:t>
            </a:r>
            <a:r>
              <a:rPr lang="hr-HR" dirty="0"/>
              <a:t>funkcija podrazumijeva stvaranje izvora energije za metabolizam ili </a:t>
            </a:r>
            <a:r>
              <a:rPr lang="hr-HR" dirty="0" smtClean="0"/>
              <a:t>aktivnosti</a:t>
            </a:r>
          </a:p>
          <a:p>
            <a:r>
              <a:rPr lang="hr-HR" dirty="0" smtClean="0"/>
              <a:t>različita je energija </a:t>
            </a:r>
            <a:r>
              <a:rPr lang="hr-HR" dirty="0"/>
              <a:t>koju oslobađaju ugljikohidrati, masnoće ili </a:t>
            </a:r>
            <a:r>
              <a:rPr lang="hr-HR" dirty="0" smtClean="0"/>
              <a:t>proteini</a:t>
            </a:r>
          </a:p>
          <a:p>
            <a:r>
              <a:rPr lang="hr-HR" dirty="0"/>
              <a:t>e</a:t>
            </a:r>
            <a:r>
              <a:rPr lang="hr-HR" dirty="0" smtClean="0"/>
              <a:t>nergija </a:t>
            </a:r>
            <a:r>
              <a:rPr lang="hr-HR" dirty="0"/>
              <a:t>iz hrane dobiva se metabolizmom masti, ugljikohidrata i </a:t>
            </a:r>
            <a:r>
              <a:rPr lang="hr-HR" dirty="0" smtClean="0"/>
              <a:t>bjelančevina</a:t>
            </a:r>
          </a:p>
          <a:p>
            <a:r>
              <a:rPr lang="hr-HR" dirty="0" smtClean="0"/>
              <a:t>iskazuje </a:t>
            </a:r>
            <a:r>
              <a:rPr lang="hr-HR" dirty="0"/>
              <a:t>se u </a:t>
            </a:r>
            <a:r>
              <a:rPr lang="hr-HR" dirty="0" err="1"/>
              <a:t>kilodžulima</a:t>
            </a:r>
            <a:r>
              <a:rPr lang="hr-HR" dirty="0"/>
              <a:t> (kJ) ili u kilokalorijama (kcal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695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8966" y="1350109"/>
            <a:ext cx="8246070" cy="3664919"/>
          </a:xfrm>
        </p:spPr>
        <p:txBody>
          <a:bodyPr>
            <a:normAutofit/>
          </a:bodyPr>
          <a:lstStyle/>
          <a:p>
            <a:r>
              <a:rPr lang="hr-HR" dirty="0" smtClean="0"/>
              <a:t>prilikom </a:t>
            </a:r>
            <a:r>
              <a:rPr lang="hr-HR" dirty="0"/>
              <a:t>preračunavanja iz jednih u druge jedinice primjenjuju se slijedeće </a:t>
            </a:r>
            <a:r>
              <a:rPr lang="hr-HR" dirty="0" smtClean="0"/>
              <a:t>vrijednosti:</a:t>
            </a:r>
          </a:p>
          <a:p>
            <a:pPr marL="0" indent="0">
              <a:buNone/>
            </a:pPr>
            <a:r>
              <a:rPr lang="hr-HR" dirty="0" smtClean="0"/>
              <a:t>                                        1 </a:t>
            </a:r>
            <a:r>
              <a:rPr lang="hr-HR" dirty="0"/>
              <a:t>kJ = 0.2388 </a:t>
            </a:r>
            <a:r>
              <a:rPr lang="hr-HR" dirty="0" smtClean="0"/>
              <a:t>  kcal</a:t>
            </a:r>
          </a:p>
          <a:p>
            <a:pPr marL="0" indent="0">
              <a:buNone/>
            </a:pPr>
            <a:r>
              <a:rPr lang="hr-HR" dirty="0" smtClean="0"/>
              <a:t>                                        1 </a:t>
            </a:r>
            <a:r>
              <a:rPr lang="hr-HR" dirty="0"/>
              <a:t>kcal= 4.184 </a:t>
            </a:r>
            <a:r>
              <a:rPr lang="hr-HR" dirty="0" smtClean="0"/>
              <a:t>kJ</a:t>
            </a:r>
            <a:endParaRPr lang="hr-HR" dirty="0"/>
          </a:p>
          <a:p>
            <a:r>
              <a:rPr lang="hr-HR" dirty="0" smtClean="0"/>
              <a:t> </a:t>
            </a:r>
            <a:r>
              <a:rPr lang="hr-HR" dirty="0"/>
              <a:t> </a:t>
            </a:r>
            <a:r>
              <a:rPr lang="hr-HR" dirty="0" smtClean="0"/>
              <a:t>bjelančevine         4 - </a:t>
            </a:r>
            <a:r>
              <a:rPr lang="hr-HR" dirty="0"/>
              <a:t>5 </a:t>
            </a:r>
            <a:r>
              <a:rPr lang="hr-HR" dirty="0" smtClean="0"/>
              <a:t>kcal/g</a:t>
            </a:r>
            <a:r>
              <a:rPr lang="hr-HR" dirty="0"/>
              <a:t> </a:t>
            </a:r>
          </a:p>
          <a:p>
            <a:r>
              <a:rPr lang="hr-HR" dirty="0"/>
              <a:t>  </a:t>
            </a:r>
            <a:r>
              <a:rPr lang="hr-HR" dirty="0"/>
              <a:t>u</a:t>
            </a:r>
            <a:r>
              <a:rPr lang="hr-HR" dirty="0" smtClean="0"/>
              <a:t>gljikohidrati        4 - </a:t>
            </a:r>
            <a:r>
              <a:rPr lang="hr-HR" dirty="0"/>
              <a:t>5 </a:t>
            </a:r>
            <a:r>
              <a:rPr lang="hr-HR" dirty="0" smtClean="0"/>
              <a:t>kcal/g</a:t>
            </a:r>
            <a:r>
              <a:rPr lang="hr-HR" dirty="0"/>
              <a:t> </a:t>
            </a:r>
          </a:p>
          <a:p>
            <a:r>
              <a:rPr lang="hr-HR" dirty="0"/>
              <a:t>  </a:t>
            </a:r>
            <a:r>
              <a:rPr lang="hr-HR" dirty="0"/>
              <a:t>m</a:t>
            </a:r>
            <a:r>
              <a:rPr lang="hr-HR" dirty="0" smtClean="0"/>
              <a:t>asti                     7 </a:t>
            </a:r>
            <a:r>
              <a:rPr lang="hr-HR" dirty="0"/>
              <a:t>- 8 kcal/g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976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96260" y="1350111"/>
            <a:ext cx="8551480" cy="335950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r-HR" sz="3000" b="1" dirty="0" smtClean="0"/>
              <a:t>! </a:t>
            </a:r>
            <a:r>
              <a:rPr lang="hr-HR" sz="3000" b="1" dirty="0"/>
              <a:t>Sportski će rezultati bez adekvatnog unosa kalorija i ugljikohidrata za energiju te tekućine za </a:t>
            </a:r>
            <a:r>
              <a:rPr lang="hr-HR" sz="3000" b="1" dirty="0" err="1"/>
              <a:t>rehidraciju</a:t>
            </a:r>
            <a:r>
              <a:rPr lang="hr-HR" sz="3000" b="1" dirty="0"/>
              <a:t> izostati čak i uz vrhunske planove </a:t>
            </a:r>
            <a:r>
              <a:rPr lang="hr-HR" sz="3000" b="1" dirty="0" smtClean="0"/>
              <a:t>treninga !</a:t>
            </a:r>
          </a:p>
          <a:p>
            <a:pPr marL="0" indent="0" algn="ctr">
              <a:buNone/>
            </a:pPr>
            <a:endParaRPr lang="hr-HR" sz="3000" dirty="0"/>
          </a:p>
          <a:p>
            <a:pPr marL="0" indent="0" algn="ctr">
              <a:buNone/>
            </a:pPr>
            <a:r>
              <a:rPr lang="hr-HR" sz="3000" b="1" dirty="0" smtClean="0"/>
              <a:t>! Bitno </a:t>
            </a:r>
            <a:r>
              <a:rPr lang="hr-HR" sz="3000" b="1" dirty="0"/>
              <a:t>je: znati što jesti (prije i poslije treninga); poznavati osnovne principe kvalitetne prehrane; znati što i kada piti kako bi se spriječila dehidracija </a:t>
            </a:r>
            <a:r>
              <a:rPr lang="hr-HR" sz="3000" b="1" dirty="0" smtClean="0"/>
              <a:t>organizma !</a:t>
            </a:r>
          </a:p>
          <a:p>
            <a:pPr marL="0" indent="0">
              <a:buNone/>
            </a:pPr>
            <a:endParaRPr lang="hr-HR" sz="3000" b="1" dirty="0" smtClean="0"/>
          </a:p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  <a:p>
            <a:pPr marL="0" indent="0" algn="ctr">
              <a:buNone/>
            </a:pP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294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dirty="0" smtClean="0"/>
              <a:t> </a:t>
            </a:r>
            <a:r>
              <a:rPr lang="hr-HR" sz="3800" dirty="0" smtClean="0"/>
              <a:t>GLIKOGEN </a:t>
            </a:r>
            <a:r>
              <a:rPr lang="hr-HR" sz="3800" dirty="0"/>
              <a:t>– polisaharid glukoze odgovoran </a:t>
            </a:r>
            <a:r>
              <a:rPr lang="hr-HR" sz="3800" dirty="0" smtClean="0"/>
              <a:t>za  proizvodnju </a:t>
            </a:r>
          </a:p>
          <a:p>
            <a:pPr marL="0" indent="0">
              <a:buNone/>
            </a:pPr>
            <a:r>
              <a:rPr lang="hr-HR" sz="3800" dirty="0"/>
              <a:t> </a:t>
            </a:r>
            <a:r>
              <a:rPr lang="hr-HR" sz="3800" dirty="0" smtClean="0"/>
              <a:t>                            energije </a:t>
            </a:r>
            <a:r>
              <a:rPr lang="hr-HR" sz="3800" dirty="0"/>
              <a:t>u </a:t>
            </a:r>
            <a:r>
              <a:rPr lang="hr-HR" sz="3800" dirty="0" smtClean="0"/>
              <a:t>tijelu</a:t>
            </a:r>
          </a:p>
          <a:p>
            <a:pPr marL="0" indent="0">
              <a:buNone/>
            </a:pPr>
            <a:r>
              <a:rPr lang="hr-HR" sz="3800" dirty="0"/>
              <a:t> </a:t>
            </a:r>
            <a:r>
              <a:rPr lang="hr-HR" sz="3800" dirty="0" smtClean="0"/>
              <a:t>                         - </a:t>
            </a:r>
            <a:r>
              <a:rPr lang="hr-HR" sz="3800" dirty="0"/>
              <a:t>n</a:t>
            </a:r>
            <a:r>
              <a:rPr lang="hr-HR" sz="3800" dirty="0" smtClean="0"/>
              <a:t>alazi </a:t>
            </a:r>
            <a:r>
              <a:rPr lang="hr-HR" sz="3800" dirty="0"/>
              <a:t>se u mišićima i </a:t>
            </a:r>
            <a:r>
              <a:rPr lang="hr-HR" sz="3800" dirty="0" err="1" smtClean="0"/>
              <a:t>jetri</a:t>
            </a:r>
            <a:endParaRPr lang="hr-HR" sz="3800" dirty="0"/>
          </a:p>
          <a:p>
            <a:pPr marL="0" indent="0">
              <a:buNone/>
            </a:pPr>
            <a:r>
              <a:rPr lang="hr-HR" sz="3800" dirty="0"/>
              <a:t> </a:t>
            </a:r>
            <a:r>
              <a:rPr lang="hr-HR" sz="3800" dirty="0" smtClean="0"/>
              <a:t>                         - </a:t>
            </a:r>
            <a:r>
              <a:rPr lang="hr-HR" sz="3800" dirty="0"/>
              <a:t>k</a:t>
            </a:r>
            <a:r>
              <a:rPr lang="hr-HR" sz="3800" dirty="0" smtClean="0"/>
              <a:t>valitetnom </a:t>
            </a:r>
            <a:r>
              <a:rPr lang="hr-HR" sz="3800" dirty="0"/>
              <a:t>prehranom se može </a:t>
            </a:r>
            <a:r>
              <a:rPr lang="hr-HR" sz="3800" dirty="0" smtClean="0"/>
              <a:t>povećati količina    </a:t>
            </a:r>
          </a:p>
          <a:p>
            <a:pPr marL="0" indent="0">
              <a:buNone/>
            </a:pPr>
            <a:r>
              <a:rPr lang="hr-HR" sz="3800" dirty="0"/>
              <a:t> </a:t>
            </a:r>
            <a:r>
              <a:rPr lang="hr-HR" sz="3800" dirty="0" smtClean="0"/>
              <a:t>                           glikogena </a:t>
            </a:r>
            <a:r>
              <a:rPr lang="hr-HR" sz="3800" dirty="0"/>
              <a:t>pohranjena u </a:t>
            </a:r>
            <a:r>
              <a:rPr lang="hr-HR" sz="3800" dirty="0" smtClean="0"/>
              <a:t>organizmu</a:t>
            </a:r>
          </a:p>
          <a:p>
            <a:pPr marL="0" indent="0">
              <a:buNone/>
            </a:pPr>
            <a:r>
              <a:rPr lang="hr-HR" sz="3800" dirty="0"/>
              <a:t> </a:t>
            </a:r>
            <a:r>
              <a:rPr lang="hr-HR" sz="3800" dirty="0" smtClean="0"/>
              <a:t>                         - nije </a:t>
            </a:r>
            <a:r>
              <a:rPr lang="hr-HR" sz="3800" dirty="0"/>
              <a:t>toliko važno što se jede na dan natjecanja, već što </a:t>
            </a:r>
            <a:endParaRPr lang="hr-HR" sz="3800" dirty="0" smtClean="0"/>
          </a:p>
          <a:p>
            <a:pPr marL="0" indent="0">
              <a:buNone/>
            </a:pPr>
            <a:r>
              <a:rPr lang="hr-HR" sz="3800" dirty="0"/>
              <a:t> </a:t>
            </a:r>
            <a:r>
              <a:rPr lang="hr-HR" sz="3800" dirty="0" smtClean="0"/>
              <a:t>                           se </a:t>
            </a:r>
            <a:r>
              <a:rPr lang="hr-HR" sz="3800" dirty="0"/>
              <a:t>jede kroz tjedan prije i poslije </a:t>
            </a:r>
            <a:r>
              <a:rPr lang="hr-HR" sz="3800" dirty="0" smtClean="0"/>
              <a:t>treninga</a:t>
            </a:r>
          </a:p>
          <a:p>
            <a:pPr marL="0" indent="0">
              <a:buNone/>
            </a:pPr>
            <a:r>
              <a:rPr lang="hr-HR" sz="3800" dirty="0"/>
              <a:t> </a:t>
            </a:r>
            <a:r>
              <a:rPr lang="hr-HR" sz="3800" dirty="0" smtClean="0"/>
              <a:t>                         -  </a:t>
            </a:r>
            <a:r>
              <a:rPr lang="hr-HR" sz="3800" dirty="0"/>
              <a:t>n</a:t>
            </a:r>
            <a:r>
              <a:rPr lang="hr-HR" sz="3800" dirty="0" smtClean="0"/>
              <a:t>a </a:t>
            </a:r>
            <a:r>
              <a:rPr lang="hr-HR" sz="3800" dirty="0"/>
              <a:t>taj način se utječe na količinu glikogena u </a:t>
            </a:r>
            <a:endParaRPr lang="hr-HR" sz="3800" dirty="0" smtClean="0"/>
          </a:p>
          <a:p>
            <a:pPr marL="0" indent="0">
              <a:buNone/>
            </a:pPr>
            <a:r>
              <a:rPr lang="hr-HR" sz="3800" dirty="0"/>
              <a:t> </a:t>
            </a:r>
            <a:r>
              <a:rPr lang="hr-HR" sz="3800" dirty="0" smtClean="0"/>
              <a:t>                            organizmu</a:t>
            </a:r>
            <a:endParaRPr lang="hr-HR" sz="3800" dirty="0"/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858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KLJUČNI PRINCIPI DOBRE PREHRANE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8965" y="1502815"/>
            <a:ext cx="8551479" cy="335951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sz="3400" dirty="0" smtClean="0"/>
              <a:t>1</a:t>
            </a:r>
            <a:r>
              <a:rPr lang="hr-HR" sz="3700" dirty="0" smtClean="0"/>
              <a:t>. NAMIRNICE </a:t>
            </a:r>
            <a:r>
              <a:rPr lang="hr-HR" sz="3700" dirty="0"/>
              <a:t>ZA ENERGIJU - namirnice koje sadržavaju </a:t>
            </a:r>
            <a:r>
              <a:rPr lang="hr-HR" sz="3700" dirty="0" smtClean="0"/>
              <a:t>  </a:t>
            </a:r>
          </a:p>
          <a:p>
            <a:pPr marL="0" indent="0">
              <a:buNone/>
            </a:pPr>
            <a:r>
              <a:rPr lang="hr-HR" sz="3700" dirty="0"/>
              <a:t> </a:t>
            </a:r>
            <a:r>
              <a:rPr lang="hr-HR" sz="3700" dirty="0" smtClean="0"/>
              <a:t>                                                     ugljikohidrate </a:t>
            </a:r>
            <a:r>
              <a:rPr lang="hr-HR" sz="3700" dirty="0"/>
              <a:t>su najvažnije u procesu </a:t>
            </a:r>
            <a:endParaRPr lang="hr-HR" sz="3700" dirty="0" smtClean="0"/>
          </a:p>
          <a:p>
            <a:pPr marL="0" indent="0">
              <a:buNone/>
            </a:pPr>
            <a:r>
              <a:rPr lang="hr-HR" sz="3700" dirty="0"/>
              <a:t> </a:t>
            </a:r>
            <a:r>
              <a:rPr lang="hr-HR" sz="3700" dirty="0" smtClean="0"/>
              <a:t>                                                     treninga </a:t>
            </a:r>
            <a:r>
              <a:rPr lang="hr-HR" sz="3700" dirty="0"/>
              <a:t>i proizvodnje </a:t>
            </a:r>
            <a:r>
              <a:rPr lang="hr-HR" sz="3700" dirty="0" smtClean="0"/>
              <a:t>energije</a:t>
            </a:r>
          </a:p>
          <a:p>
            <a:pPr marL="0" indent="0">
              <a:buNone/>
            </a:pPr>
            <a:r>
              <a:rPr lang="hr-HR" sz="3700" dirty="0"/>
              <a:t> </a:t>
            </a:r>
            <a:r>
              <a:rPr lang="hr-HR" sz="3700" dirty="0" smtClean="0"/>
              <a:t>                                                   - namirnice </a:t>
            </a:r>
            <a:r>
              <a:rPr lang="hr-HR" sz="3700" dirty="0"/>
              <a:t>koje sadržavaju masti su </a:t>
            </a:r>
            <a:r>
              <a:rPr lang="hr-HR" sz="3700" dirty="0" smtClean="0"/>
              <a:t>                            </a:t>
            </a:r>
          </a:p>
          <a:p>
            <a:pPr marL="0" indent="0">
              <a:buNone/>
            </a:pPr>
            <a:r>
              <a:rPr lang="hr-HR" sz="3700" dirty="0" smtClean="0"/>
              <a:t>                                                      također </a:t>
            </a:r>
            <a:r>
              <a:rPr lang="hr-HR" sz="3700" dirty="0"/>
              <a:t>dobre za dobivanje energije </a:t>
            </a:r>
            <a:r>
              <a:rPr lang="hr-HR" sz="3700" dirty="0" smtClean="0"/>
              <a:t>   </a:t>
            </a:r>
          </a:p>
          <a:p>
            <a:pPr marL="0" indent="0">
              <a:buNone/>
            </a:pPr>
            <a:r>
              <a:rPr lang="hr-HR" sz="3700" dirty="0"/>
              <a:t> </a:t>
            </a:r>
            <a:r>
              <a:rPr lang="hr-HR" sz="3700" dirty="0" smtClean="0"/>
              <a:t>                                                     potrebne </a:t>
            </a:r>
            <a:r>
              <a:rPr lang="hr-HR" sz="3700" dirty="0"/>
              <a:t>u tjelesnim </a:t>
            </a:r>
            <a:r>
              <a:rPr lang="hr-HR" sz="3700" dirty="0" smtClean="0"/>
              <a:t>aktivnostima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934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55" y="1350111"/>
            <a:ext cx="8856890" cy="3359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2. </a:t>
            </a:r>
            <a:r>
              <a:rPr lang="hr-HR" sz="2400" dirty="0"/>
              <a:t>NAMIRNICE ZA OPORAVAK </a:t>
            </a:r>
            <a:r>
              <a:rPr lang="hr-HR" sz="2400" dirty="0" smtClean="0"/>
              <a:t>- </a:t>
            </a:r>
            <a:r>
              <a:rPr lang="hr-HR" sz="2400" dirty="0"/>
              <a:t>proteini (bjelančevine</a:t>
            </a:r>
            <a:r>
              <a:rPr lang="hr-HR" sz="2400" dirty="0" smtClean="0"/>
              <a:t>) su </a:t>
            </a:r>
            <a:r>
              <a:rPr lang="hr-HR" sz="2400" dirty="0"/>
              <a:t>važni za rast </a:t>
            </a:r>
            <a:r>
              <a:rPr lang="hr-HR" sz="2400" dirty="0" smtClean="0"/>
              <a:t>      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                                   stanice, proizvodnju crvenih krvnih 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                                   zrnca</a:t>
            </a:r>
            <a:r>
              <a:rPr lang="hr-HR" sz="2400" dirty="0"/>
              <a:t>, stabilizaciju </a:t>
            </a:r>
            <a:r>
              <a:rPr lang="hr-HR" sz="2400" dirty="0" smtClean="0"/>
              <a:t>hormona 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                                 - proteini </a:t>
            </a:r>
            <a:r>
              <a:rPr lang="hr-HR" sz="2400" dirty="0"/>
              <a:t>ne igraju važnu </a:t>
            </a:r>
            <a:r>
              <a:rPr lang="hr-HR" sz="2400" dirty="0" smtClean="0"/>
              <a:t>ulogu u  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                                   proizvodnji energije za sport</a:t>
            </a:r>
            <a:endParaRPr lang="hr-HR" sz="24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131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ŠTO JESTI PRIJE TRENINGA?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65195" y="1198559"/>
            <a:ext cx="7635250" cy="35110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400" dirty="0" smtClean="0"/>
              <a:t>!</a:t>
            </a: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sz="2400" dirty="0" smtClean="0"/>
              <a:t>OBAVEZNO: </a:t>
            </a:r>
            <a:r>
              <a:rPr lang="hr-HR" sz="2400" dirty="0"/>
              <a:t>voda i </a:t>
            </a:r>
            <a:r>
              <a:rPr lang="hr-HR" sz="2400" dirty="0" smtClean="0"/>
              <a:t>ugljikohidrati ! </a:t>
            </a:r>
          </a:p>
          <a:p>
            <a:pPr marL="0" indent="0">
              <a:buNone/>
            </a:pPr>
            <a:r>
              <a:rPr lang="hr-HR" sz="2100" dirty="0" smtClean="0"/>
              <a:t>KONZUMACIJOM NAMIRNICA BOGATIH UGLJIKOHIDRATIMA ĆE SE:</a:t>
            </a:r>
          </a:p>
          <a:p>
            <a:pPr marL="0" indent="0">
              <a:buNone/>
            </a:pPr>
            <a:r>
              <a:rPr lang="hr-HR" sz="2100" dirty="0" smtClean="0"/>
              <a:t>   1</a:t>
            </a:r>
            <a:r>
              <a:rPr lang="hr-HR" sz="2100" dirty="0"/>
              <a:t>. podići šećeri u krvi,</a:t>
            </a:r>
          </a:p>
          <a:p>
            <a:pPr marL="0" indent="0">
              <a:buNone/>
            </a:pPr>
            <a:r>
              <a:rPr lang="hr-HR" sz="2100" dirty="0" smtClean="0"/>
              <a:t>   2</a:t>
            </a:r>
            <a:r>
              <a:rPr lang="hr-HR" sz="2100" dirty="0"/>
              <a:t>. zaštiti rezerve glikogena pohranjene u </a:t>
            </a:r>
            <a:r>
              <a:rPr lang="hr-HR" sz="2100" dirty="0" err="1"/>
              <a:t>jetri</a:t>
            </a:r>
            <a:r>
              <a:rPr lang="hr-HR" sz="2100" dirty="0"/>
              <a:t> i </a:t>
            </a:r>
            <a:r>
              <a:rPr lang="hr-HR" sz="2100" dirty="0" smtClean="0"/>
              <a:t>mišićima</a:t>
            </a:r>
            <a:endParaRPr lang="hr-HR" sz="2100" dirty="0"/>
          </a:p>
          <a:p>
            <a:pPr marL="0" indent="0">
              <a:buNone/>
            </a:pPr>
            <a:r>
              <a:rPr lang="hr-HR" sz="2100" dirty="0" smtClean="0"/>
              <a:t>   3</a:t>
            </a:r>
            <a:r>
              <a:rPr lang="hr-HR" sz="2100" dirty="0"/>
              <a:t>. osigurati „brza energija</a:t>
            </a:r>
            <a:r>
              <a:rPr lang="hr-HR" sz="2100" dirty="0" smtClean="0"/>
              <a:t>“</a:t>
            </a:r>
          </a:p>
          <a:p>
            <a:pPr marL="0" indent="0">
              <a:buNone/>
            </a:pPr>
            <a:r>
              <a:rPr lang="hr-HR" sz="2100" dirty="0" smtClean="0"/>
              <a:t>BEZ UGLJIKOHIDRATA PRIJE TRENINGA SE:</a:t>
            </a:r>
          </a:p>
          <a:p>
            <a:pPr marL="0" indent="0">
              <a:buNone/>
            </a:pPr>
            <a:r>
              <a:rPr lang="hr-HR" sz="2100" dirty="0" smtClean="0"/>
              <a:t>  1</a:t>
            </a:r>
            <a:r>
              <a:rPr lang="hr-HR" sz="2100" dirty="0"/>
              <a:t>. snižavaju šećeri u krvi (hipoglikemija) što dovodi do ranog </a:t>
            </a:r>
            <a:r>
              <a:rPr lang="hr-HR" sz="2100" dirty="0" smtClean="0"/>
              <a:t> </a:t>
            </a:r>
          </a:p>
          <a:p>
            <a:pPr marL="0" indent="0">
              <a:buNone/>
            </a:pPr>
            <a:r>
              <a:rPr lang="hr-HR" sz="2100" dirty="0"/>
              <a:t> </a:t>
            </a:r>
            <a:r>
              <a:rPr lang="hr-HR" sz="2100" dirty="0" smtClean="0"/>
              <a:t>     zamaranja</a:t>
            </a:r>
            <a:endParaRPr lang="hr-HR" sz="2100" dirty="0"/>
          </a:p>
          <a:p>
            <a:pPr marL="0" indent="0">
              <a:buNone/>
            </a:pPr>
            <a:r>
              <a:rPr lang="hr-HR" sz="2100" dirty="0" smtClean="0"/>
              <a:t>  2</a:t>
            </a:r>
            <a:r>
              <a:rPr lang="hr-HR" sz="2100" dirty="0"/>
              <a:t>. razgrađuju važna tkiva, poput mišića, umjesto da se </a:t>
            </a:r>
            <a:r>
              <a:rPr lang="hr-HR" sz="2100" dirty="0" smtClean="0"/>
              <a:t>izgrađuju</a:t>
            </a:r>
            <a:endParaRPr lang="hr-HR" sz="2100" dirty="0"/>
          </a:p>
          <a:p>
            <a:pPr marL="0" indent="0">
              <a:buNone/>
            </a:pPr>
            <a:r>
              <a:rPr lang="hr-HR" sz="2100" dirty="0"/>
              <a:t> 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008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IDEJE ZA OBROKE I UŽINE: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8966" y="1350110"/>
            <a:ext cx="8246070" cy="36649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b="1" dirty="0" smtClean="0"/>
              <a:t> </a:t>
            </a:r>
            <a:r>
              <a:rPr lang="hr-HR" sz="2400" b="1" dirty="0" smtClean="0"/>
              <a:t>JUTARNJI OBROCI:</a:t>
            </a:r>
          </a:p>
          <a:p>
            <a:r>
              <a:rPr lang="hr-HR" sz="2400" dirty="0" smtClean="0"/>
              <a:t>Tost </a:t>
            </a:r>
            <a:r>
              <a:rPr lang="hr-HR" sz="2400" dirty="0"/>
              <a:t>ili pecivo s marmeladom ili medom, energetske pločice (može i čokoladne), zobene pahuljice ili bilo koje žitarice s mlijekom, sok od naranče ili jabuke, banana, riža pomiješana s voćnim jogurtom</a:t>
            </a:r>
            <a:r>
              <a:rPr lang="hr-HR" sz="2400" dirty="0" smtClean="0"/>
              <a:t>…</a:t>
            </a:r>
          </a:p>
          <a:p>
            <a:pPr marL="0" indent="0">
              <a:buNone/>
            </a:pPr>
            <a:r>
              <a:rPr lang="hr-HR" sz="2400" b="1" dirty="0" smtClean="0"/>
              <a:t>PRIJEPODNEVNE UŽINE:</a:t>
            </a:r>
          </a:p>
          <a:p>
            <a:r>
              <a:rPr lang="hr-HR" sz="2400" dirty="0" smtClean="0"/>
              <a:t>Sendvič </a:t>
            </a:r>
            <a:r>
              <a:rPr lang="hr-HR" sz="2400" dirty="0"/>
              <a:t>sa proteinskim punjenjem (meso, sir, riba, jaja), voćna ili obična salata, kuhano povrće (brokula, mrkva…), voće…</a:t>
            </a:r>
          </a:p>
          <a:p>
            <a:pPr marL="0" indent="0">
              <a:buNone/>
            </a:pPr>
            <a:r>
              <a:rPr lang="hr-HR" sz="2400" dirty="0"/>
              <a:t> </a:t>
            </a:r>
            <a:r>
              <a:rPr lang="hr-HR" sz="2400" b="1" dirty="0" smtClean="0"/>
              <a:t>RUČAK ILI POPODNEVNA UŽINA (prije treninga)</a:t>
            </a:r>
            <a:r>
              <a:rPr lang="hr-HR" sz="2400" b="1" dirty="0"/>
              <a:t> </a:t>
            </a:r>
          </a:p>
          <a:p>
            <a:r>
              <a:rPr lang="hr-HR" sz="2400" dirty="0"/>
              <a:t>Piletina, puretina, teletina, riba – odrezak veličine dlana odrasle osobe sa prilogom (ugljikohidrati) riža,  tjestenina, kukuruz, grah… Svježe povrće, voće, mlijeko, prirodni </a:t>
            </a:r>
            <a:r>
              <a:rPr lang="hr-HR" sz="2400" dirty="0" smtClean="0"/>
              <a:t>skokovi</a:t>
            </a: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383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969</Words>
  <Application>Microsoft Office PowerPoint</Application>
  <PresentationFormat>Prikaz na zaslonu (16:9)</PresentationFormat>
  <Paragraphs>119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PREHRANA MLADIH SPORTAŠA</vt:lpstr>
      <vt:lpstr>ENERGETSKA FUNKCIJA HRANE:</vt:lpstr>
      <vt:lpstr>PowerPoint prezentacija</vt:lpstr>
      <vt:lpstr>PowerPoint prezentacija</vt:lpstr>
      <vt:lpstr>PowerPoint prezentacija</vt:lpstr>
      <vt:lpstr>KLJUČNI PRINCIPI DOBRE PREHRANE</vt:lpstr>
      <vt:lpstr>PowerPoint prezentacija</vt:lpstr>
      <vt:lpstr>ŠTO JESTI PRIJE TRENINGA?</vt:lpstr>
      <vt:lpstr>IDEJE ZA OBROKE I UŽINE:</vt:lpstr>
      <vt:lpstr>PREHRANA POSLIJE TRENINGA</vt:lpstr>
      <vt:lpstr>PowerPoint prezentacija</vt:lpstr>
      <vt:lpstr>TEKUĆINA I NJEZIN ZNAČAJ</vt:lpstr>
      <vt:lpstr>DODACI PREHRANI</vt:lpstr>
      <vt:lpstr>VITAMINI I MINERALI (mikronutrijenti)</vt:lpstr>
      <vt:lpstr>PowerPoint prezentacija</vt:lpstr>
      <vt:lpstr>PowerPoint prezentacija</vt:lpstr>
      <vt:lpstr>U PREHRANI MLADIH SPORTAŠA BITNO JE:</vt:lpstr>
      <vt:lpstr>PowerPoint prezentacija</vt:lpstr>
      <vt:lpstr>HVALA NA PAŽNJI!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OŠ Vratišinec</cp:lastModifiedBy>
  <cp:revision>181</cp:revision>
  <dcterms:created xsi:type="dcterms:W3CDTF">2013-08-21T19:17:07Z</dcterms:created>
  <dcterms:modified xsi:type="dcterms:W3CDTF">2021-03-30T13:47:18Z</dcterms:modified>
</cp:coreProperties>
</file>